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6858000" cy="9875838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DF0"/>
    <a:srgbClr val="18386B"/>
    <a:srgbClr val="F2652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6"/>
    <p:restoredTop sz="96327"/>
  </p:normalViewPr>
  <p:slideViewPr>
    <p:cSldViewPr snapToGrid="0" snapToObjects="1">
      <p:cViewPr varScale="1">
        <p:scale>
          <a:sx n="54" d="100"/>
          <a:sy n="54" d="100"/>
        </p:scale>
        <p:origin x="1948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16255"/>
            <a:ext cx="5829300" cy="343825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187102"/>
            <a:ext cx="5143500" cy="23843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3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7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5797"/>
            <a:ext cx="1478756" cy="83693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5797"/>
            <a:ext cx="4350544" cy="83693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3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7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2104"/>
            <a:ext cx="5915025" cy="410807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09042"/>
            <a:ext cx="5915025" cy="216033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8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28985"/>
            <a:ext cx="2914650" cy="62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28985"/>
            <a:ext cx="2914650" cy="62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3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5799"/>
            <a:ext cx="5915025" cy="1908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0953"/>
            <a:ext cx="2901255" cy="11864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07424"/>
            <a:ext cx="2901255" cy="5305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0953"/>
            <a:ext cx="2915543" cy="118647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07424"/>
            <a:ext cx="2915543" cy="5305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9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58389"/>
            <a:ext cx="2211884" cy="230436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1940"/>
            <a:ext cx="3471863" cy="70182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62752"/>
            <a:ext cx="2211884" cy="548886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58389"/>
            <a:ext cx="2211884" cy="230436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1940"/>
            <a:ext cx="3471863" cy="701824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62752"/>
            <a:ext cx="2211884" cy="548886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5799"/>
            <a:ext cx="5915025" cy="1908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28985"/>
            <a:ext cx="5915025" cy="626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53441"/>
            <a:ext cx="154305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3ED7-5B13-8149-8B3D-80C627001EE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53441"/>
            <a:ext cx="2314575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53441"/>
            <a:ext cx="154305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0FD9C-F280-E64F-BFBB-6672B17B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jpg"/><Relationship Id="rId5" Type="http://schemas.openxmlformats.org/officeDocument/2006/relationships/image" Target="../media/image5.png"/><Relationship Id="rId10" Type="http://schemas.openxmlformats.org/officeDocument/2006/relationships/hyperlink" Target="mailto:information@theroiggroup.com" TargetMode="External"/><Relationship Id="rId4" Type="http://schemas.microsoft.com/office/2007/relationships/hdphoto" Target="../media/hdphoto1.wdp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EC308-A89F-054F-8E89-119195663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02"/>
          <a:stretch/>
        </p:blipFill>
        <p:spPr>
          <a:xfrm>
            <a:off x="-33868" y="0"/>
            <a:ext cx="6916405" cy="33515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BB4E85-B8AC-4C46-BE36-2FA70A6ABD89}"/>
              </a:ext>
            </a:extLst>
          </p:cNvPr>
          <p:cNvSpPr/>
          <p:nvPr/>
        </p:nvSpPr>
        <p:spPr>
          <a:xfrm>
            <a:off x="-29634" y="0"/>
            <a:ext cx="6916406" cy="3588425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403E05-1B11-3347-ACF5-18516E8024D1}"/>
              </a:ext>
            </a:extLst>
          </p:cNvPr>
          <p:cNvSpPr/>
          <p:nvPr/>
        </p:nvSpPr>
        <p:spPr>
          <a:xfrm>
            <a:off x="0" y="5407528"/>
            <a:ext cx="6874465" cy="398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 late 2020, our client declared intent to optimize their network :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They were in the process of moving from de-centralized to centralized Sales, Inventory, and Operations Planning (S&amp;OP)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They had just put a new Chief Supply Chain Officer in place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They had decided to close one of their largest mills while opening two other mills across the network and needed help transitioning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planning processes were disparate, ad-hoc, and lacked visibility across the network on sales, production or inventory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There was a large disconnect between the sales organization and operations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ROIG Group completed a thorough ”remarkability” analysis of the company on the level of delighted customers, strategic &amp; organizational agility, and profitable growth that included a review on whether the company was a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REVIVE COMPANY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company, an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OPTIMIZE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COMPANY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an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INCUBATE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company or a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GROW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company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It was determined that the company was in an OPTIMIZE state and needed to significantly enhance both SIOP and Commercial Excellence.   In ROIG’s analysis of the company, there was a large gap in between sales and operations with the SIOP organization failing to bridge that gap due to its de-centralized operations and ways of working.  ROIG identified an ineffective “Adhocracy” with significant gaps to best practices in both the SIOP and Sales organizations.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BE2369-484B-6C49-A7ED-1E72C836CA51}"/>
              </a:ext>
            </a:extLst>
          </p:cNvPr>
          <p:cNvSpPr/>
          <p:nvPr/>
        </p:nvSpPr>
        <p:spPr>
          <a:xfrm>
            <a:off x="-25400" y="3162575"/>
            <a:ext cx="3479798" cy="2196064"/>
          </a:xfrm>
          <a:prstGeom prst="rect">
            <a:avLst/>
          </a:prstGeom>
          <a:solidFill>
            <a:srgbClr val="183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8BD686-0B4C-9240-BCFF-ECC82476ED68}"/>
              </a:ext>
            </a:extLst>
          </p:cNvPr>
          <p:cNvCxnSpPr/>
          <p:nvPr/>
        </p:nvCxnSpPr>
        <p:spPr>
          <a:xfrm>
            <a:off x="558800" y="4953000"/>
            <a:ext cx="2451100" cy="0"/>
          </a:xfrm>
          <a:prstGeom prst="line">
            <a:avLst/>
          </a:prstGeom>
          <a:ln w="57150">
            <a:solidFill>
              <a:srgbClr val="06A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D0E936D-5B93-8E4C-A66A-7C2FD227E442}"/>
              </a:ext>
            </a:extLst>
          </p:cNvPr>
          <p:cNvSpPr txBox="1"/>
          <p:nvPr/>
        </p:nvSpPr>
        <p:spPr>
          <a:xfrm>
            <a:off x="373964" y="3327503"/>
            <a:ext cx="29181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CLIENT MOVED SIGNIFICANTLY- DISOUNTED STOCK FROM </a:t>
            </a:r>
            <a:r>
              <a:rPr lang="en-US" sz="2400" b="1" dirty="0">
                <a:solidFill>
                  <a:srgbClr val="F26520"/>
                </a:solidFill>
              </a:rPr>
              <a:t>$20 </a:t>
            </a:r>
            <a:r>
              <a:rPr lang="en-US" sz="2000" b="1" dirty="0">
                <a:solidFill>
                  <a:schemeClr val="bg1"/>
                </a:solidFill>
              </a:rPr>
              <a:t>to </a:t>
            </a:r>
            <a:r>
              <a:rPr lang="en-US" sz="2400" b="1" dirty="0">
                <a:solidFill>
                  <a:srgbClr val="F26520"/>
                </a:solidFill>
              </a:rPr>
              <a:t>$45 </a:t>
            </a:r>
            <a:r>
              <a:rPr lang="en-US" sz="2000" b="1" dirty="0">
                <a:solidFill>
                  <a:schemeClr val="bg1"/>
                </a:solidFill>
              </a:rPr>
              <a:t>PER SHARE    IN 2.5 YEARs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79DA8B-ACA8-4148-BB64-26F576F023E2}"/>
              </a:ext>
            </a:extLst>
          </p:cNvPr>
          <p:cNvSpPr txBox="1"/>
          <p:nvPr/>
        </p:nvSpPr>
        <p:spPr>
          <a:xfrm rot="16200000">
            <a:off x="-655910" y="4062549"/>
            <a:ext cx="1685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6ADF0"/>
                </a:solidFill>
              </a:rPr>
              <a:t>SUCCESS SNAPSHOT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DDA11E-5096-0C4B-968F-02CC4AFCFC3C}"/>
              </a:ext>
            </a:extLst>
          </p:cNvPr>
          <p:cNvCxnSpPr>
            <a:cxnSpLocks/>
          </p:cNvCxnSpPr>
          <p:nvPr/>
        </p:nvCxnSpPr>
        <p:spPr>
          <a:xfrm>
            <a:off x="-25400" y="5358639"/>
            <a:ext cx="6916406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7B8B41F-9130-6046-B5DF-EFFAC85FEA6A}"/>
              </a:ext>
            </a:extLst>
          </p:cNvPr>
          <p:cNvSpPr/>
          <p:nvPr/>
        </p:nvSpPr>
        <p:spPr>
          <a:xfrm>
            <a:off x="-12899" y="9319632"/>
            <a:ext cx="6874465" cy="556206"/>
          </a:xfrm>
          <a:prstGeom prst="rect">
            <a:avLst/>
          </a:prstGeom>
          <a:solidFill>
            <a:srgbClr val="183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C3879C-5B6A-E647-9CE4-51287D10C94F}"/>
              </a:ext>
            </a:extLst>
          </p:cNvPr>
          <p:cNvSpPr/>
          <p:nvPr/>
        </p:nvSpPr>
        <p:spPr>
          <a:xfrm>
            <a:off x="2367925" y="9370486"/>
            <a:ext cx="4369903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F2652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$50 million in incremental EBITDA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9AAC21-CF1F-1A4C-B1C5-3D4CE0640422}"/>
              </a:ext>
            </a:extLst>
          </p:cNvPr>
          <p:cNvSpPr/>
          <p:nvPr/>
        </p:nvSpPr>
        <p:spPr>
          <a:xfrm>
            <a:off x="40357" y="9319633"/>
            <a:ext cx="2209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TOTAL 3-YEAR STRATEGIC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OPPORTUNITY: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22312E-3785-6544-B2F3-1216F88C0B12}"/>
              </a:ext>
            </a:extLst>
          </p:cNvPr>
          <p:cNvSpPr/>
          <p:nvPr/>
        </p:nvSpPr>
        <p:spPr>
          <a:xfrm>
            <a:off x="-122089" y="-5261"/>
            <a:ext cx="6916406" cy="3053920"/>
          </a:xfrm>
          <a:prstGeom prst="rect">
            <a:avLst/>
          </a:prstGeom>
          <a:solidFill>
            <a:srgbClr val="FFFF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2A55A-B83B-5145-B45C-00C31C3DC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0"/>
          <a:stretch/>
        </p:blipFill>
        <p:spPr>
          <a:xfrm>
            <a:off x="3452221" y="3134005"/>
            <a:ext cx="3453773" cy="218817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5E3199-8A4C-9841-B563-8298CEDF5DEF}"/>
              </a:ext>
            </a:extLst>
          </p:cNvPr>
          <p:cNvCxnSpPr>
            <a:cxnSpLocks/>
          </p:cNvCxnSpPr>
          <p:nvPr/>
        </p:nvCxnSpPr>
        <p:spPr>
          <a:xfrm>
            <a:off x="-33867" y="3121194"/>
            <a:ext cx="6916406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E647102-6241-2B4A-AC36-D30A44148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5" y="179003"/>
            <a:ext cx="2644055" cy="6411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4BA951-4362-4842-960E-8808637A8695}"/>
              </a:ext>
            </a:extLst>
          </p:cNvPr>
          <p:cNvSpPr txBox="1"/>
          <p:nvPr/>
        </p:nvSpPr>
        <p:spPr>
          <a:xfrm>
            <a:off x="267157" y="792908"/>
            <a:ext cx="608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26520"/>
                </a:solidFill>
              </a:rPr>
              <a:t>Maximizing Network Optimization, Integrated Business Planning &amp; Commercial Excellence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9EC933-0B61-274A-8297-CE27B6D38A1F}"/>
              </a:ext>
            </a:extLst>
          </p:cNvPr>
          <p:cNvSpPr txBox="1"/>
          <p:nvPr/>
        </p:nvSpPr>
        <p:spPr>
          <a:xfrm>
            <a:off x="120172" y="2690138"/>
            <a:ext cx="1534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CASE STUDY: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C6147-3423-324F-80D3-7EA13B4F2FB2}"/>
              </a:ext>
            </a:extLst>
          </p:cNvPr>
          <p:cNvSpPr txBox="1"/>
          <p:nvPr/>
        </p:nvSpPr>
        <p:spPr>
          <a:xfrm rot="16200000">
            <a:off x="-312862" y="1887367"/>
            <a:ext cx="109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Client: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CA65A0-C64F-9D43-9F33-D2C67E88E17B}"/>
              </a:ext>
            </a:extLst>
          </p:cNvPr>
          <p:cNvSpPr txBox="1"/>
          <p:nvPr/>
        </p:nvSpPr>
        <p:spPr>
          <a:xfrm>
            <a:off x="490459" y="1659786"/>
            <a:ext cx="620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 U.S – based, multi-billion dollar, vertically integrated, publicly traded heavy manufacturer with manufacturing facilities, warehouses, recycling centers and fabrication shops </a:t>
            </a:r>
          </a:p>
        </p:txBody>
      </p:sp>
    </p:spTree>
    <p:extLst>
      <p:ext uri="{BB962C8B-B14F-4D97-AF65-F5344CB8AC3E}">
        <p14:creationId xmlns:p14="http://schemas.microsoft.com/office/powerpoint/2010/main" val="271493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8B9A568-BB42-6B40-B446-417859EA7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197" b="19002"/>
          <a:stretch/>
        </p:blipFill>
        <p:spPr>
          <a:xfrm>
            <a:off x="-1" y="-6277"/>
            <a:ext cx="4104167" cy="28845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BB4E85-B8AC-4C46-BE36-2FA70A6ABD89}"/>
              </a:ext>
            </a:extLst>
          </p:cNvPr>
          <p:cNvSpPr/>
          <p:nvPr/>
        </p:nvSpPr>
        <p:spPr>
          <a:xfrm>
            <a:off x="0" y="7004841"/>
            <a:ext cx="6858000" cy="2356298"/>
          </a:xfrm>
          <a:prstGeom prst="rect">
            <a:avLst/>
          </a:prstGeom>
          <a:solidFill>
            <a:srgbClr val="183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5E3199-8A4C-9841-B563-8298CEDF5DEF}"/>
              </a:ext>
            </a:extLst>
          </p:cNvPr>
          <p:cNvCxnSpPr>
            <a:cxnSpLocks/>
          </p:cNvCxnSpPr>
          <p:nvPr/>
        </p:nvCxnSpPr>
        <p:spPr>
          <a:xfrm>
            <a:off x="13611" y="2858696"/>
            <a:ext cx="6858000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D001631-E737-DB44-BF31-5F7D9AD8F2DC}"/>
              </a:ext>
            </a:extLst>
          </p:cNvPr>
          <p:cNvSpPr/>
          <p:nvPr/>
        </p:nvSpPr>
        <p:spPr>
          <a:xfrm>
            <a:off x="-32853" y="12193"/>
            <a:ext cx="4137019" cy="2814968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6755D5-DFFB-6F44-AE28-A5B4B9BD94C9}"/>
              </a:ext>
            </a:extLst>
          </p:cNvPr>
          <p:cNvSpPr txBox="1"/>
          <p:nvPr/>
        </p:nvSpPr>
        <p:spPr>
          <a:xfrm>
            <a:off x="924079" y="127606"/>
            <a:ext cx="21792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STRATEGIC </a:t>
            </a:r>
          </a:p>
          <a:p>
            <a:pPr algn="ctr"/>
            <a:r>
              <a:rPr lang="en-US" sz="2800" b="1" dirty="0">
                <a:solidFill>
                  <a:srgbClr val="F26520"/>
                </a:solidFill>
              </a:rPr>
              <a:t>IMPERATIVES</a:t>
            </a:r>
            <a:endParaRPr lang="en-US" b="1" dirty="0">
              <a:solidFill>
                <a:srgbClr val="F2652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93EC8-3739-DD48-B84C-7643C0EBDB77}"/>
              </a:ext>
            </a:extLst>
          </p:cNvPr>
          <p:cNvSpPr txBox="1"/>
          <p:nvPr/>
        </p:nvSpPr>
        <p:spPr>
          <a:xfrm>
            <a:off x="46773" y="1008034"/>
            <a:ext cx="4057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275" indent="-2952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Enhance the maturity of the SIOP process</a:t>
            </a:r>
          </a:p>
          <a:p>
            <a:pPr marL="295275" indent="-2952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Focus the company on the “metrics that matter” for Network Optimization, SIOP and Commercial Excellence and establish a single version for the truth</a:t>
            </a:r>
          </a:p>
          <a:p>
            <a:pPr marL="295275" indent="-2952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Maximize where products were produced vs replenished in order to minimize conversion and logistics costs </a:t>
            </a:r>
          </a:p>
          <a:p>
            <a:pPr marL="295275" indent="-2952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Redefine and implement customer segmentation  </a:t>
            </a:r>
          </a:p>
          <a:p>
            <a:pPr marL="295275" indent="-2952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 a business rhythm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321FB3-6E19-C54A-B640-B8F0CE48858D}"/>
              </a:ext>
            </a:extLst>
          </p:cNvPr>
          <p:cNvSpPr/>
          <p:nvPr/>
        </p:nvSpPr>
        <p:spPr>
          <a:xfrm>
            <a:off x="4150940" y="291840"/>
            <a:ext cx="2596851" cy="205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b="1" i="1" dirty="0">
                <a:solidFill>
                  <a:srgbClr val="06ADF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“We found ourselves speaking in platitudes and bumper speakers before…we are now  having the right conversations – more focused and definitely more impactful.   We can connect ideas to execution.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B493A8-5758-464E-B4CE-EBC3A971E154}"/>
              </a:ext>
            </a:extLst>
          </p:cNvPr>
          <p:cNvSpPr txBox="1"/>
          <p:nvPr/>
        </p:nvSpPr>
        <p:spPr>
          <a:xfrm>
            <a:off x="150507" y="2904794"/>
            <a:ext cx="6614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MOVING FROM PLANNING TO </a:t>
            </a:r>
            <a:r>
              <a:rPr lang="en-US" sz="2800" b="1" dirty="0">
                <a:solidFill>
                  <a:srgbClr val="F26520"/>
                </a:solidFill>
              </a:rPr>
              <a:t>EXECUTION</a:t>
            </a:r>
            <a:endParaRPr lang="en-US" b="1" dirty="0">
              <a:solidFill>
                <a:srgbClr val="F2652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DCDD6C-3060-F546-90D0-2D8AD7D80AA2}"/>
              </a:ext>
            </a:extLst>
          </p:cNvPr>
          <p:cNvSpPr txBox="1"/>
          <p:nvPr/>
        </p:nvSpPr>
        <p:spPr>
          <a:xfrm rot="16200000">
            <a:off x="-885166" y="8101343"/>
            <a:ext cx="217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ADF0"/>
                </a:solidFill>
              </a:rPr>
              <a:t>ROAD TO REMARKABLE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52B9E8F-D8BB-B247-99E4-606B7A723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3" b="89831" l="7555" r="91054">
                        <a14:foregroundMark x1="16103" y1="28625" x2="16302" y2="49341"/>
                        <a14:foregroundMark x1="16302" y1="49341" x2="23260" y2="63465"/>
                        <a14:foregroundMark x1="23260" y1="63465" x2="36382" y2="77401"/>
                        <a14:foregroundMark x1="36382" y1="77401" x2="55865" y2="80791"/>
                        <a14:foregroundMark x1="55865" y1="80791" x2="70378" y2="72693"/>
                        <a14:foregroundMark x1="70378" y1="72693" x2="86083" y2="52542"/>
                        <a14:foregroundMark x1="86083" y1="52542" x2="83101" y2="37288"/>
                        <a14:foregroundMark x1="83101" y1="37288" x2="64215" y2="25989"/>
                        <a14:foregroundMark x1="64215" y1="25989" x2="31213" y2="23729"/>
                        <a14:foregroundMark x1="31213" y1="23729" x2="16899" y2="27495"/>
                        <a14:foregroundMark x1="22068" y1="34652" x2="23459" y2="51977"/>
                        <a14:foregroundMark x1="23459" y1="51977" x2="32406" y2="25989"/>
                        <a14:foregroundMark x1="32406" y1="25989" x2="29225" y2="51789"/>
                        <a14:foregroundMark x1="29225" y1="51789" x2="41750" y2="42185"/>
                        <a14:foregroundMark x1="41750" y1="42185" x2="43539" y2="61205"/>
                        <a14:foregroundMark x1="43539" y1="61205" x2="64612" y2="51412"/>
                        <a14:foregroundMark x1="64612" y1="51412" x2="64016" y2="66667"/>
                        <a14:foregroundMark x1="64016" y1="66667" x2="74155" y2="55367"/>
                        <a14:foregroundMark x1="74155" y1="55367" x2="74354" y2="55367"/>
                        <a14:foregroundMark x1="35984" y1="31262" x2="39761" y2="47269"/>
                        <a14:foregroundMark x1="39761" y1="47269" x2="59046" y2="41243"/>
                        <a14:foregroundMark x1="59046" y1="41243" x2="41551" y2="34652"/>
                        <a14:foregroundMark x1="41551" y1="34652" x2="34394" y2="54049"/>
                        <a14:foregroundMark x1="34394" y1="54049" x2="62425" y2="45198"/>
                        <a14:foregroundMark x1="51292" y1="37288" x2="40755" y2="57627"/>
                        <a14:foregroundMark x1="40755" y1="57627" x2="46521" y2="33710"/>
                        <a14:foregroundMark x1="46521" y1="33710" x2="36382" y2="49906"/>
                        <a14:foregroundMark x1="36382" y1="49906" x2="34990" y2="65537"/>
                        <a14:foregroundMark x1="34990" y1="65537" x2="46322" y2="53861"/>
                        <a14:foregroundMark x1="46322" y1="53861" x2="61630" y2="52354"/>
                        <a14:foregroundMark x1="61630" y1="52354" x2="71372" y2="65537"/>
                        <a14:foregroundMark x1="71372" y1="65537" x2="72366" y2="64030"/>
                        <a14:foregroundMark x1="54871" y1="31638" x2="39165" y2="35405"/>
                        <a14:foregroundMark x1="39165" y1="35405" x2="50298" y2="23164"/>
                        <a14:foregroundMark x1="50298" y1="23164" x2="65805" y2="26742"/>
                        <a14:foregroundMark x1="65805" y1="26742" x2="64414" y2="36535"/>
                        <a14:foregroundMark x1="53678" y1="32015" x2="63221" y2="38795"/>
                        <a14:foregroundMark x1="61630" y1="10734" x2="45129" y2="9981"/>
                        <a14:foregroundMark x1="45129" y1="9981" x2="61630" y2="10734"/>
                        <a14:foregroundMark x1="89861" y1="60264" x2="91054" y2="36535"/>
                        <a14:foregroundMark x1="7132" y1="53500" x2="7555" y2="42561"/>
                        <a14:foregroundMark x1="7060" y1="55367" x2="7105" y2="54193"/>
                        <a14:foregroundMark x1="7555" y1="42561" x2="9742" y2="37288"/>
                        <a14:foregroundMark x1="30815" y1="54614" x2="35189" y2="68738"/>
                        <a14:foregroundMark x1="35189" y1="68738" x2="52485" y2="65160"/>
                        <a14:foregroundMark x1="52485" y1="65160" x2="66004" y2="58192"/>
                        <a14:foregroundMark x1="66004" y1="58192" x2="52883" y2="49906"/>
                        <a14:foregroundMark x1="52883" y1="49906" x2="28628" y2="48211"/>
                        <a14:foregroundMark x1="28628" y1="48211" x2="15109" y2="56121"/>
                        <a14:foregroundMark x1="15109" y1="56121" x2="43936" y2="62524"/>
                        <a14:foregroundMark x1="43936" y1="62524" x2="63618" y2="56685"/>
                        <a14:foregroundMark x1="63618" y1="56685" x2="40159" y2="57815"/>
                        <a14:foregroundMark x1="40159" y1="57815" x2="56461" y2="65725"/>
                        <a14:foregroundMark x1="56461" y1="65725" x2="51491" y2="51412"/>
                        <a14:foregroundMark x1="51491" y1="51412" x2="28827" y2="52919"/>
                        <a14:foregroundMark x1="28827" y1="52919" x2="47316" y2="61205"/>
                        <a14:foregroundMark x1="47316" y1="61205" x2="35189" y2="48399"/>
                        <a14:foregroundMark x1="35189" y1="48399" x2="34195" y2="64030"/>
                        <a14:foregroundMark x1="34195" y1="64030" x2="49503" y2="64595"/>
                        <a14:foregroundMark x1="49503" y1="64595" x2="56064" y2="61394"/>
                        <a14:foregroundMark x1="70775" y1="57627" x2="65209" y2="51977"/>
                        <a14:foregroundMark x1="28827" y1="62900" x2="35189" y2="62900"/>
                        <a14:backgroundMark x1="4970" y1="58757" x2="5765" y2="57627"/>
                        <a14:backgroundMark x1="5765" y1="58004" x2="5765" y2="58004"/>
                        <a14:backgroundMark x1="4970" y1="56874" x2="6163" y2="56121"/>
                        <a14:backgroundMark x1="6163" y1="55367" x2="6163" y2="591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21" y="7028477"/>
            <a:ext cx="1635795" cy="17270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DAFB40-248B-9043-98F9-538B4F950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0" b="90548" l="6953" r="92843">
                        <a14:foregroundMark x1="6975" y1="39509" x2="6960" y2="38752"/>
                        <a14:foregroundMark x1="7362" y1="59924" x2="6975" y2="39509"/>
                        <a14:foregroundMark x1="90593" y1="60681" x2="90593" y2="41021"/>
                        <a14:foregroundMark x1="92229" y1="60681" x2="93047" y2="42911"/>
                        <a14:foregroundMark x1="58282" y1="10208" x2="41309" y2="9830"/>
                        <a14:foregroundMark x1="39995" y1="90271" x2="52147" y2="90548"/>
                        <a14:foregroundMark x1="52147" y1="90548" x2="61554" y2="89792"/>
                        <a14:backgroundMark x1="4908" y1="39509" x2="4908" y2="39509"/>
                        <a14:backgroundMark x1="35992" y1="91304" x2="34356" y2="90926"/>
                        <a14:backgroundMark x1="34765" y1="90548" x2="37219" y2="91304"/>
                        <a14:backgroundMark x1="5521" y1="39698" x2="6339" y2="38374"/>
                        <a14:backgroundMark x1="5930" y1="37051" x2="5930" y2="38752"/>
                        <a14:backgroundMark x1="5726" y1="40076" x2="6544" y2="38752"/>
                        <a14:backgroundMark x1="36605" y1="90548" x2="38855" y2="90926"/>
                        <a14:backgroundMark x1="38037" y1="90737" x2="39264" y2="911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6037" y="6976167"/>
            <a:ext cx="1590175" cy="17205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86D5CE-7218-9941-B290-DF6775F29A1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90761" l="9109" r="91667">
                        <a14:foregroundMark x1="50969" y1="47101" x2="44767" y2="47101"/>
                        <a14:foregroundMark x1="43605" y1="42391" x2="64341" y2="52355"/>
                        <a14:foregroundMark x1="64341" y1="52355" x2="39729" y2="41123"/>
                        <a14:foregroundMark x1="39729" y1="41123" x2="65310" y2="42935"/>
                        <a14:foregroundMark x1="44767" y1="52899" x2="17636" y2="72645"/>
                        <a14:foregroundMark x1="17636" y1="72645" x2="31589" y2="54167"/>
                        <a14:foregroundMark x1="31589" y1="54167" x2="54845" y2="40580"/>
                        <a14:foregroundMark x1="54845" y1="40580" x2="49806" y2="47645"/>
                        <a14:foregroundMark x1="39729" y1="50543" x2="39729" y2="50543"/>
                        <a14:foregroundMark x1="38566" y1="52355" x2="54070" y2="52899"/>
                        <a14:foregroundMark x1="46124" y1="50000" x2="54070" y2="50543"/>
                        <a14:foregroundMark x1="88566" y1="65217" x2="89729" y2="39493"/>
                        <a14:foregroundMark x1="9497" y1="54011" x2="9884" y2="44746"/>
                        <a14:foregroundMark x1="42248" y1="89130" x2="56008" y2="87862"/>
                        <a14:foregroundMark x1="91085" y1="59239" x2="91667" y2="58152"/>
                        <a14:foregroundMark x1="43023" y1="89674" x2="52758" y2="90454"/>
                        <a14:backgroundMark x1="7171" y1="57790" x2="7558" y2="58152"/>
                        <a14:backgroundMark x1="7171" y1="57065" x2="7946" y2="57790"/>
                        <a14:backgroundMark x1="7171" y1="54891" x2="8915" y2="58696"/>
                        <a14:backgroundMark x1="51744" y1="92029" x2="56008" y2="9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8801" y="6929890"/>
            <a:ext cx="1681414" cy="17987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5C66B95-B2B8-F047-A985-32943C06666A}"/>
              </a:ext>
            </a:extLst>
          </p:cNvPr>
          <p:cNvSpPr txBox="1"/>
          <p:nvPr/>
        </p:nvSpPr>
        <p:spPr>
          <a:xfrm>
            <a:off x="399522" y="8617832"/>
            <a:ext cx="2040074" cy="545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Increased in-stocks by $600 bps and implemented a Confidence measurement system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9DB5FB-ABD1-474E-8323-B719E3AC025B}"/>
              </a:ext>
            </a:extLst>
          </p:cNvPr>
          <p:cNvSpPr txBox="1"/>
          <p:nvPr/>
        </p:nvSpPr>
        <p:spPr>
          <a:xfrm>
            <a:off x="2439596" y="8617832"/>
            <a:ext cx="2177975" cy="545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ROIG’s Business Performance Leadership process helps client drive organizational alignment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7033AD-FA6A-F44B-9ADD-ADA6FE89EDDE}"/>
              </a:ext>
            </a:extLst>
          </p:cNvPr>
          <p:cNvSpPr txBox="1"/>
          <p:nvPr/>
        </p:nvSpPr>
        <p:spPr>
          <a:xfrm>
            <a:off x="4759751" y="8617832"/>
            <a:ext cx="2005600" cy="545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Lowered logistics and conversion costs by $50M by year 3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B641F52-F152-D947-8029-21020F8D3216}"/>
              </a:ext>
            </a:extLst>
          </p:cNvPr>
          <p:cNvCxnSpPr>
            <a:cxnSpLocks/>
          </p:cNvCxnSpPr>
          <p:nvPr/>
        </p:nvCxnSpPr>
        <p:spPr>
          <a:xfrm>
            <a:off x="-8171" y="6960576"/>
            <a:ext cx="6858000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DE35D865-0D8B-3F4A-9F04-CCE66BEF6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81" y="56389"/>
            <a:ext cx="567983" cy="626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0BBF9-0B4F-4946-AD97-AD31BFA0E906}"/>
              </a:ext>
            </a:extLst>
          </p:cNvPr>
          <p:cNvSpPr txBox="1"/>
          <p:nvPr/>
        </p:nvSpPr>
        <p:spPr>
          <a:xfrm>
            <a:off x="0" y="9469650"/>
            <a:ext cx="6849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 more information, contact The ROIG Group at 612-524-6365 or </a:t>
            </a:r>
            <a:r>
              <a:rPr lang="en-US" sz="1200" dirty="0">
                <a:hlinkClick r:id="rId10"/>
              </a:rPr>
              <a:t>information@theroiggroup.com</a:t>
            </a:r>
            <a:r>
              <a:rPr lang="en-US" sz="1200" dirty="0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EBD0C5-4B83-9799-C500-BB937F8740DA}"/>
              </a:ext>
            </a:extLst>
          </p:cNvPr>
          <p:cNvCxnSpPr>
            <a:cxnSpLocks/>
          </p:cNvCxnSpPr>
          <p:nvPr/>
        </p:nvCxnSpPr>
        <p:spPr>
          <a:xfrm>
            <a:off x="-8171" y="6975566"/>
            <a:ext cx="6858000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63825C-3C4E-465D-64F6-5A4F2BAFC39F}"/>
              </a:ext>
            </a:extLst>
          </p:cNvPr>
          <p:cNvSpPr/>
          <p:nvPr/>
        </p:nvSpPr>
        <p:spPr>
          <a:xfrm>
            <a:off x="86917" y="3314225"/>
            <a:ext cx="6691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ROIG worked shoulder-to-shoulder with the client to establish, launch and execute a do-able transformation plan: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0790A-8CCD-DEC5-1F61-B867E2F4399D}"/>
              </a:ext>
            </a:extLst>
          </p:cNvPr>
          <p:cNvSpPr/>
          <p:nvPr/>
        </p:nvSpPr>
        <p:spPr>
          <a:xfrm>
            <a:off x="49932" y="3554344"/>
            <a:ext cx="450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63999-7F4B-42F7-A7B2-2AE791A2C79F}"/>
              </a:ext>
            </a:extLst>
          </p:cNvPr>
          <p:cNvSpPr txBox="1"/>
          <p:nvPr/>
        </p:nvSpPr>
        <p:spPr>
          <a:xfrm>
            <a:off x="392364" y="3540166"/>
            <a:ext cx="3242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Created Common Planning Platform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4666D-A873-CAAC-C0F3-95DF9C458ECF}"/>
              </a:ext>
            </a:extLst>
          </p:cNvPr>
          <p:cNvSpPr/>
          <p:nvPr/>
        </p:nvSpPr>
        <p:spPr>
          <a:xfrm>
            <a:off x="391588" y="3809895"/>
            <a:ext cx="3297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ROIG developed a proprietary planning platform and reporting suite that leveraged the operational data of the client’s ERP.  Established weekly, monthly, quarterly, and annual planning rhythms with SIOP, Sales, and Operations</a:t>
            </a:r>
            <a:endParaRPr lang="en-US" sz="9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B1276B-E68E-AC68-6BA9-C0B21698ECE4}"/>
              </a:ext>
            </a:extLst>
          </p:cNvPr>
          <p:cNvSpPr/>
          <p:nvPr/>
        </p:nvSpPr>
        <p:spPr>
          <a:xfrm>
            <a:off x="49932" y="4452330"/>
            <a:ext cx="450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89DFB-3CD1-120A-2637-DAF061B50DBE}"/>
              </a:ext>
            </a:extLst>
          </p:cNvPr>
          <p:cNvSpPr txBox="1"/>
          <p:nvPr/>
        </p:nvSpPr>
        <p:spPr>
          <a:xfrm>
            <a:off x="392364" y="4412071"/>
            <a:ext cx="184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Optimized Network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7BC31-E799-EA2B-E232-20E8F792C379}"/>
              </a:ext>
            </a:extLst>
          </p:cNvPr>
          <p:cNvSpPr/>
          <p:nvPr/>
        </p:nvSpPr>
        <p:spPr>
          <a:xfrm>
            <a:off x="391588" y="4681800"/>
            <a:ext cx="31957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ROIG worked to create physical (closing and opening of manufacturing facilities) and logical (identified which customers should be served by which mills) </a:t>
            </a:r>
            <a:endParaRPr lang="en-US" sz="9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9581FA-86E6-2788-84C7-C94A506A4A56}"/>
              </a:ext>
            </a:extLst>
          </p:cNvPr>
          <p:cNvSpPr/>
          <p:nvPr/>
        </p:nvSpPr>
        <p:spPr>
          <a:xfrm>
            <a:off x="49932" y="5097723"/>
            <a:ext cx="450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09C35C-F47C-1D65-1CC3-754697D2DE01}"/>
              </a:ext>
            </a:extLst>
          </p:cNvPr>
          <p:cNvSpPr txBox="1"/>
          <p:nvPr/>
        </p:nvSpPr>
        <p:spPr>
          <a:xfrm>
            <a:off x="413003" y="5184206"/>
            <a:ext cx="3003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Enhanced Commercial Excellence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5FE900-69D6-9199-7701-E16461ED6027}"/>
              </a:ext>
            </a:extLst>
          </p:cNvPr>
          <p:cNvSpPr/>
          <p:nvPr/>
        </p:nvSpPr>
        <p:spPr>
          <a:xfrm>
            <a:off x="412227" y="5416864"/>
            <a:ext cx="32228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ROIG created a consensus forecast with sales, led product and customer segmentation work, and fundamentally redefined the voice of the customer work</a:t>
            </a:r>
            <a:endParaRPr lang="en-US" sz="9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CD1285-ACA4-8D4F-1773-33D2F030C4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</a:blip>
          <a:srcRect l="13759"/>
          <a:stretch/>
        </p:blipFill>
        <p:spPr>
          <a:xfrm>
            <a:off x="3641002" y="3561047"/>
            <a:ext cx="3208827" cy="33773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62D151-1A8C-3904-9CF2-CA89844FFE29}"/>
              </a:ext>
            </a:extLst>
          </p:cNvPr>
          <p:cNvSpPr txBox="1"/>
          <p:nvPr/>
        </p:nvSpPr>
        <p:spPr>
          <a:xfrm>
            <a:off x="3688963" y="5057405"/>
            <a:ext cx="119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26520"/>
                </a:solidFill>
              </a:rPr>
              <a:t> 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698A4E-338E-E83F-E0DD-FDF32BA4BFFA}"/>
              </a:ext>
            </a:extLst>
          </p:cNvPr>
          <p:cNvSpPr/>
          <p:nvPr/>
        </p:nvSpPr>
        <p:spPr>
          <a:xfrm>
            <a:off x="4416325" y="3699825"/>
            <a:ext cx="2340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connected strategy to planning…and planning to execution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9FAF4-A8A1-C2EE-8D90-4D48E2A5AA42}"/>
              </a:ext>
            </a:extLst>
          </p:cNvPr>
          <p:cNvSpPr/>
          <p:nvPr/>
        </p:nvSpPr>
        <p:spPr>
          <a:xfrm>
            <a:off x="5627741" y="4928463"/>
            <a:ext cx="127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support resulted in savings of $25M in EBITDA within the first year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3FEC6-594F-5D98-396D-890E0BFA79C3}"/>
              </a:ext>
            </a:extLst>
          </p:cNvPr>
          <p:cNvSpPr/>
          <p:nvPr/>
        </p:nvSpPr>
        <p:spPr>
          <a:xfrm>
            <a:off x="4361099" y="6425322"/>
            <a:ext cx="26251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track to realizing $15 - $30m in incremental EBITDA for logical network optimization and improved planning processes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490C50-79CA-92F8-7100-08784EDA36AD}"/>
              </a:ext>
            </a:extLst>
          </p:cNvPr>
          <p:cNvSpPr/>
          <p:nvPr/>
        </p:nvSpPr>
        <p:spPr>
          <a:xfrm>
            <a:off x="5156061" y="4275016"/>
            <a:ext cx="16939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Minimized conversion and logistics costs while improving customer service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3E5194-72DB-3853-856E-3760CACCE773}"/>
              </a:ext>
            </a:extLst>
          </p:cNvPr>
          <p:cNvSpPr/>
          <p:nvPr/>
        </p:nvSpPr>
        <p:spPr>
          <a:xfrm>
            <a:off x="5071362" y="5772709"/>
            <a:ext cx="16939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in-stocks by +600 bps while reducing non-stock inventory by 40%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8F4BD2-E4EF-BE51-9D9F-BBF244892122}"/>
              </a:ext>
            </a:extLst>
          </p:cNvPr>
          <p:cNvSpPr/>
          <p:nvPr/>
        </p:nvSpPr>
        <p:spPr>
          <a:xfrm>
            <a:off x="49932" y="5855725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F93056-90D9-EA24-B6A0-6564D3500A5A}"/>
              </a:ext>
            </a:extLst>
          </p:cNvPr>
          <p:cNvSpPr txBox="1"/>
          <p:nvPr/>
        </p:nvSpPr>
        <p:spPr>
          <a:xfrm>
            <a:off x="436927" y="5942208"/>
            <a:ext cx="3226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Established New SIOP Org Structure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6BFD55C-5F92-144B-C391-53E3923FCAEA}"/>
              </a:ext>
            </a:extLst>
          </p:cNvPr>
          <p:cNvSpPr/>
          <p:nvPr/>
        </p:nvSpPr>
        <p:spPr>
          <a:xfrm>
            <a:off x="436151" y="6174866"/>
            <a:ext cx="3222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ROIG identified the structure to support the strategy, migrating the company from de-centralized generalists to centralized specialists, establishing new roles and responsibilities including a new Demand Planning capability</a:t>
            </a:r>
            <a:endParaRPr lang="en-US" sz="9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4BEE17-C47C-79D9-E418-55BC56ACC315}"/>
              </a:ext>
            </a:extLst>
          </p:cNvPr>
          <p:cNvSpPr txBox="1"/>
          <p:nvPr/>
        </p:nvSpPr>
        <p:spPr>
          <a:xfrm>
            <a:off x="4669012" y="2334031"/>
            <a:ext cx="1745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6ADF0"/>
                </a:solidFill>
              </a:rPr>
              <a:t>- Chief Supply Chain Officer</a:t>
            </a:r>
          </a:p>
        </p:txBody>
      </p:sp>
    </p:spTree>
    <p:extLst>
      <p:ext uri="{BB962C8B-B14F-4D97-AF65-F5344CB8AC3E}">
        <p14:creationId xmlns:p14="http://schemas.microsoft.com/office/powerpoint/2010/main" val="724683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26593</TotalTime>
  <Words>683</Words>
  <Application>Microsoft Office PowerPoint</Application>
  <PresentationFormat>Custom</PresentationFormat>
  <Paragraphs>51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Joseph Thull</cp:lastModifiedBy>
  <cp:revision>41</cp:revision>
  <cp:lastPrinted>2023-07-05T21:36:59Z</cp:lastPrinted>
  <dcterms:created xsi:type="dcterms:W3CDTF">2022-05-18T19:08:25Z</dcterms:created>
  <dcterms:modified xsi:type="dcterms:W3CDTF">2023-11-15T00:49:02Z</dcterms:modified>
</cp:coreProperties>
</file>